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5"/>
  </p:notesMasterIdLst>
  <p:handoutMasterIdLst>
    <p:handoutMasterId r:id="rId16"/>
  </p:handoutMasterIdLst>
  <p:sldIdLst>
    <p:sldId id="256" r:id="rId5"/>
    <p:sldId id="320" r:id="rId6"/>
    <p:sldId id="308" r:id="rId7"/>
    <p:sldId id="327" r:id="rId8"/>
    <p:sldId id="328" r:id="rId9"/>
    <p:sldId id="324" r:id="rId10"/>
    <p:sldId id="329" r:id="rId11"/>
    <p:sldId id="310" r:id="rId12"/>
    <p:sldId id="314" r:id="rId13"/>
    <p:sldId id="616" r:id="rId1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BD" lastIdx="1" clrIdx="0">
    <p:extLst>
      <p:ext uri="{19B8F6BF-5375-455C-9EA6-DF929625EA0E}">
        <p15:presenceInfo xmlns:p15="http://schemas.microsoft.com/office/powerpoint/2012/main" userId="S::bek@ornl.gov::f808388a-a727-4abe-af5b-576b1a4d5d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9" autoAdjust="0"/>
    <p:restoredTop sz="96571" autoAdjust="0"/>
  </p:normalViewPr>
  <p:slideViewPr>
    <p:cSldViewPr snapToGrid="0" showGuides="1">
      <p:cViewPr varScale="1">
        <p:scale>
          <a:sx n="121" d="100"/>
          <a:sy n="121" d="100"/>
        </p:scale>
        <p:origin x="998"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9/23/2020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9/23/2020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betterscientificsoftware.github.io/bssw-tutorial-sc2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877437"/>
          </a:xfrm>
          <a:prstGeom prst="rect">
            <a:avLst/>
          </a:prstGeom>
          <a:noFill/>
        </p:spPr>
        <p:txBody>
          <a:bodyPr wrap="square" rtlCol="0">
            <a:spAutoFit/>
          </a:bodyPr>
          <a:lstStyle/>
          <a:p>
            <a:pPr algn="ctr"/>
            <a:r>
              <a:rPr lang="en-US" sz="2400" b="1" dirty="0"/>
              <a:t>David E. Bernholdt, Anshu Dubey, Patricia Grubel, Rinku Gupta</a:t>
            </a:r>
          </a:p>
          <a:p>
            <a:pPr algn="ctr">
              <a:spcBef>
                <a:spcPts val="1200"/>
              </a:spcBef>
            </a:pPr>
            <a:r>
              <a:rPr lang="en-US" sz="2400" dirty="0"/>
              <a:t>Assisted by Deborah Stevens</a:t>
            </a:r>
          </a:p>
          <a:p>
            <a:pPr algn="ctr">
              <a:spcBef>
                <a:spcPts val="1200"/>
              </a:spcBef>
            </a:pPr>
            <a:r>
              <a:rPr lang="en-US" sz="2400" dirty="0"/>
              <a:t>2:30pm-6:30pm ET Tuesday 10 November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2349365" y="4834285"/>
            <a:ext cx="7490094" cy="707886"/>
          </a:xfrm>
          <a:prstGeom prst="rect">
            <a:avLst/>
          </a:prstGeom>
        </p:spPr>
        <p:txBody>
          <a:bodyPr wrap="square">
            <a:spAutoFit/>
          </a:bodyPr>
          <a:lstStyle/>
          <a:p>
            <a:pPr algn="ctr"/>
            <a:r>
              <a:rPr lang="en-US" sz="2000" dirty="0"/>
              <a:t>Last-minute updates, final slides, etc. at: </a:t>
            </a:r>
            <a:r>
              <a:rPr lang="en-US" sz="2000" b="1" dirty="0">
                <a:hlinkClick r:id="rId4"/>
              </a:rPr>
              <a:t>https://betterscientificsoftware.github.io/bssw-tutorial-sc20/</a:t>
            </a:r>
            <a:endParaRPr lang="en-US" sz="2400" b="1" dirty="0"/>
          </a:p>
        </p:txBody>
      </p:sp>
      <p:pic>
        <p:nvPicPr>
          <p:cNvPr id="3" name="Picture 2">
            <a:extLst>
              <a:ext uri="{FF2B5EF4-FFF2-40B4-BE49-F238E27FC236}">
                <a16:creationId xmlns:a16="http://schemas.microsoft.com/office/drawing/2014/main" id="{34CF1D90-6D5B-4C09-B438-ACB0AAE9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466"/>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The main presentations have been pre-recorded</a:t>
            </a:r>
          </a:p>
          <a:p>
            <a:pPr lvl="1"/>
            <a:r>
              <a:rPr lang="en-US" dirty="0"/>
              <a:t>Please use the </a:t>
            </a:r>
            <a:r>
              <a:rPr lang="en-US" b="1" dirty="0"/>
              <a:t>chat tool </a:t>
            </a:r>
            <a:r>
              <a:rPr lang="en-US" dirty="0"/>
              <a:t>to ask questions during the presentations. The speaker and the rest of the tutorial team will be monitoring and will respond</a:t>
            </a:r>
          </a:p>
          <a:p>
            <a:pPr>
              <a:spcBef>
                <a:spcPts val="3600"/>
              </a:spcBef>
            </a:pPr>
            <a:r>
              <a:rPr lang="en-US" dirty="0"/>
              <a:t>During the </a:t>
            </a:r>
            <a:r>
              <a:rPr lang="en-US" b="1" dirty="0"/>
              <a:t>breaks</a:t>
            </a:r>
            <a:r>
              <a:rPr lang="en-US" dirty="0"/>
              <a:t>, we will be available for </a:t>
            </a:r>
            <a:r>
              <a:rPr lang="en-US" b="1" dirty="0"/>
              <a:t>live Q&amp;A </a:t>
            </a:r>
            <a:r>
              <a:rPr lang="en-US" dirty="0"/>
              <a:t>(also via chat) and will provide some </a:t>
            </a:r>
            <a:r>
              <a:rPr lang="en-US" b="1" dirty="0"/>
              <a:t>live demos </a:t>
            </a:r>
            <a:r>
              <a:rPr lang="en-US" dirty="0"/>
              <a:t>of concepts in the hands-on exercises</a:t>
            </a:r>
          </a:p>
          <a:p>
            <a:pPr lvl="1"/>
            <a:r>
              <a:rPr lang="en-US" i="1" dirty="0"/>
              <a:t>Participation is optional </a:t>
            </a:r>
            <a:r>
              <a:rPr lang="en-US" dirty="0"/>
              <a:t>– we know you need breaks too</a:t>
            </a:r>
          </a:p>
          <a:p>
            <a:pPr>
              <a:spcBef>
                <a:spcPts val="3600"/>
              </a:spcBef>
            </a:pPr>
            <a:r>
              <a:rPr lang="en-US" dirty="0"/>
              <a:t>After the tutorial, you’ll continue to have access to the recording…</a:t>
            </a:r>
          </a:p>
          <a:p>
            <a:pPr>
              <a:spcBef>
                <a:spcPts val="3600"/>
              </a:spcBef>
            </a:pPr>
            <a:r>
              <a:rPr lang="en-US"/>
              <a:t>…and </a:t>
            </a:r>
            <a:r>
              <a:rPr lang="en-US" dirty="0"/>
              <a:t>we’ll be around too – </a:t>
            </a:r>
            <a:r>
              <a:rPr lang="en-US" b="1" dirty="0"/>
              <a:t>email us at </a:t>
            </a:r>
            <a:r>
              <a:rPr lang="en-US" b="1" dirty="0">
                <a:hlinkClick r:id="rId2"/>
              </a:rPr>
              <a:t>bssw-tutorial@lists.mcs.anl.gov</a:t>
            </a:r>
            <a:endParaRPr lang="en-US" b="1"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Pat Grubel, LANL</a:t>
            </a:r>
          </a:p>
          <a:p>
            <a:pPr>
              <a:spcBef>
                <a:spcPts val="1000"/>
              </a:spcBef>
            </a:pPr>
            <a:r>
              <a:rPr lang="en-US" dirty="0"/>
              <a:t>Rinku Gupta, ANL</a:t>
            </a:r>
          </a:p>
          <a:p>
            <a:pPr>
              <a:spcBef>
                <a:spcPts val="3200"/>
              </a:spcBef>
            </a:pPr>
            <a:r>
              <a:rPr lang="en-US" dirty="0"/>
              <a:t>With help from: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About Us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5234821" y="1374891"/>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6603265" y="1374891"/>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8" name="Group 27">
            <a:extLst>
              <a:ext uri="{FF2B5EF4-FFF2-40B4-BE49-F238E27FC236}">
                <a16:creationId xmlns:a16="http://schemas.microsoft.com/office/drawing/2014/main" id="{4D58F922-07DD-4288-8190-0C501D32E007}"/>
              </a:ext>
            </a:extLst>
          </p:cNvPr>
          <p:cNvGrpSpPr/>
          <p:nvPr/>
        </p:nvGrpSpPr>
        <p:grpSpPr>
          <a:xfrm>
            <a:off x="7971709" y="1374891"/>
            <a:ext cx="965606" cy="1546313"/>
            <a:chOff x="9034958" y="2191998"/>
            <a:chExt cx="965606" cy="1546313"/>
          </a:xfrm>
        </p:grpSpPr>
        <p:pic>
          <p:nvPicPr>
            <p:cNvPr id="6" name="Picture 5">
              <a:extLst>
                <a:ext uri="{FF2B5EF4-FFF2-40B4-BE49-F238E27FC236}">
                  <a16:creationId xmlns:a16="http://schemas.microsoft.com/office/drawing/2014/main" id="{0162DC75-4E26-41C4-8149-7846A7F2E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9" r="10127"/>
            <a:stretch/>
          </p:blipFill>
          <p:spPr>
            <a:xfrm>
              <a:off x="9034958" y="2191998"/>
              <a:ext cx="965606" cy="1207008"/>
            </a:xfrm>
            <a:prstGeom prst="rect">
              <a:avLst/>
            </a:prstGeom>
          </p:spPr>
        </p:pic>
        <p:sp>
          <p:nvSpPr>
            <p:cNvPr id="11" name="TextBox 10">
              <a:extLst>
                <a:ext uri="{FF2B5EF4-FFF2-40B4-BE49-F238E27FC236}">
                  <a16:creationId xmlns:a16="http://schemas.microsoft.com/office/drawing/2014/main" id="{6EDE7380-17D8-4023-9F00-53E3BA194807}"/>
                </a:ext>
              </a:extLst>
            </p:cNvPr>
            <p:cNvSpPr txBox="1"/>
            <p:nvPr/>
          </p:nvSpPr>
          <p:spPr>
            <a:xfrm>
              <a:off x="9224604" y="3399983"/>
              <a:ext cx="586314" cy="338328"/>
            </a:xfrm>
            <a:prstGeom prst="rect">
              <a:avLst/>
            </a:prstGeom>
            <a:noFill/>
          </p:spPr>
          <p:txBody>
            <a:bodyPr wrap="none" lIns="118872" tIns="91440" rIns="118872" bIns="91440" rtlCol="0" anchor="ctr" anchorCtr="0">
              <a:spAutoFit/>
            </a:bodyPr>
            <a:lstStyle/>
            <a:p>
              <a:pPr algn="l">
                <a:lnSpc>
                  <a:spcPct val="90000"/>
                </a:lnSpc>
              </a:pPr>
              <a:r>
                <a:rPr lang="en-US" dirty="0"/>
                <a:t>Pat</a:t>
              </a:r>
            </a:p>
          </p:txBody>
        </p:sp>
      </p:grpSp>
      <p:grpSp>
        <p:nvGrpSpPr>
          <p:cNvPr id="20" name="Group 19">
            <a:extLst>
              <a:ext uri="{FF2B5EF4-FFF2-40B4-BE49-F238E27FC236}">
                <a16:creationId xmlns:a16="http://schemas.microsoft.com/office/drawing/2014/main" id="{B527B895-12CF-4141-84BB-3D9EFA85CF09}"/>
              </a:ext>
            </a:extLst>
          </p:cNvPr>
          <p:cNvGrpSpPr/>
          <p:nvPr/>
        </p:nvGrpSpPr>
        <p:grpSpPr>
          <a:xfrm>
            <a:off x="9307937" y="1374891"/>
            <a:ext cx="933420" cy="1556563"/>
            <a:chOff x="9948840" y="348151"/>
            <a:chExt cx="933420" cy="1556563"/>
          </a:xfrm>
        </p:grpSpPr>
        <p:pic>
          <p:nvPicPr>
            <p:cNvPr id="9" name="Picture 8">
              <a:extLst>
                <a:ext uri="{FF2B5EF4-FFF2-40B4-BE49-F238E27FC236}">
                  <a16:creationId xmlns:a16="http://schemas.microsoft.com/office/drawing/2014/main" id="{7463C1FF-43D1-4204-8AF2-F3359F770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8840" y="348151"/>
              <a:ext cx="933420" cy="1207008"/>
            </a:xfrm>
            <a:prstGeom prst="rect">
              <a:avLst/>
            </a:prstGeom>
          </p:spPr>
        </p:pic>
        <p:sp>
          <p:nvSpPr>
            <p:cNvPr id="17" name="TextBox 16">
              <a:extLst>
                <a:ext uri="{FF2B5EF4-FFF2-40B4-BE49-F238E27FC236}">
                  <a16:creationId xmlns:a16="http://schemas.microsoft.com/office/drawing/2014/main" id="{6C3C051D-F26A-4D18-AACB-DFE6CD97E60E}"/>
                </a:ext>
              </a:extLst>
            </p:cNvPr>
            <p:cNvSpPr txBox="1"/>
            <p:nvPr/>
          </p:nvSpPr>
          <p:spPr>
            <a:xfrm>
              <a:off x="10000565" y="1566386"/>
              <a:ext cx="829971" cy="338328"/>
            </a:xfrm>
            <a:prstGeom prst="rect">
              <a:avLst/>
            </a:prstGeom>
            <a:noFill/>
          </p:spPr>
          <p:txBody>
            <a:bodyPr wrap="none" lIns="118872" tIns="91440" rIns="118872" bIns="91440" rtlCol="0" anchor="ctr" anchorCtr="0">
              <a:spAutoFit/>
            </a:bodyPr>
            <a:lstStyle/>
            <a:p>
              <a:pPr algn="l">
                <a:lnSpc>
                  <a:spcPct val="90000"/>
                </a:lnSpc>
              </a:pPr>
              <a:r>
                <a:rPr lang="en-US" dirty="0"/>
                <a:t>Rinku</a:t>
              </a:r>
            </a:p>
          </p:txBody>
        </p:sp>
      </p:grpSp>
      <p:grpSp>
        <p:nvGrpSpPr>
          <p:cNvPr id="32" name="Group 31">
            <a:extLst>
              <a:ext uri="{FF2B5EF4-FFF2-40B4-BE49-F238E27FC236}">
                <a16:creationId xmlns:a16="http://schemas.microsoft.com/office/drawing/2014/main" id="{2F4D5BEC-BDEE-4AF1-891C-4D67AA6BBD33}"/>
              </a:ext>
            </a:extLst>
          </p:cNvPr>
          <p:cNvGrpSpPr/>
          <p:nvPr/>
        </p:nvGrpSpPr>
        <p:grpSpPr>
          <a:xfrm>
            <a:off x="10611978" y="1379937"/>
            <a:ext cx="1124923" cy="1551517"/>
            <a:chOff x="10097113" y="1410772"/>
            <a:chExt cx="1124923" cy="1551517"/>
          </a:xfrm>
        </p:grpSpPr>
        <p:pic>
          <p:nvPicPr>
            <p:cNvPr id="30" name="Picture 29">
              <a:extLst>
                <a:ext uri="{FF2B5EF4-FFF2-40B4-BE49-F238E27FC236}">
                  <a16:creationId xmlns:a16="http://schemas.microsoft.com/office/drawing/2014/main" id="{17A6329F-4539-4D43-9DC4-7467C14267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103" r="8710"/>
            <a:stretch/>
          </p:blipFill>
          <p:spPr>
            <a:xfrm>
              <a:off x="10160663" y="1410772"/>
              <a:ext cx="997822" cy="1207008"/>
            </a:xfrm>
            <a:prstGeom prst="rect">
              <a:avLst/>
            </a:prstGeom>
          </p:spPr>
        </p:pic>
        <p:sp>
          <p:nvSpPr>
            <p:cNvPr id="31" name="TextBox 30">
              <a:extLst>
                <a:ext uri="{FF2B5EF4-FFF2-40B4-BE49-F238E27FC236}">
                  <a16:creationId xmlns:a16="http://schemas.microsoft.com/office/drawing/2014/main" id="{646572BE-DC85-45D4-83F5-500755789A5B}"/>
                </a:ext>
              </a:extLst>
            </p:cNvPr>
            <p:cNvSpPr txBox="1"/>
            <p:nvPr/>
          </p:nvSpPr>
          <p:spPr>
            <a:xfrm>
              <a:off x="10097113" y="2623961"/>
              <a:ext cx="1124923" cy="338328"/>
            </a:xfrm>
            <a:prstGeom prst="rect">
              <a:avLst/>
            </a:prstGeom>
            <a:noFill/>
          </p:spPr>
          <p:txBody>
            <a:bodyPr wrap="none" lIns="118872" tIns="91440" rIns="118872" bIns="91440" rtlCol="0" anchor="ctr" anchorCtr="0">
              <a:spAutoFit/>
            </a:bodyPr>
            <a:lstStyle/>
            <a:p>
              <a:pPr algn="l">
                <a:lnSpc>
                  <a:spcPct val="90000"/>
                </a:lnSpc>
              </a:pPr>
              <a:r>
                <a:rPr lang="en-US" dirty="0"/>
                <a:t>Deborah</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dirty="0">
                    <a:solidFill>
                      <a:schemeClr val="dk1"/>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Engage in community outreach</a:t>
                </a:r>
                <a:endParaRPr sz="2000" b="1" i="0" u="none" strike="noStrike" cap="none" dirty="0">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Broad community partnerships </a:t>
                </a:r>
                <a:endParaRPr dirty="0"/>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Collaboration with computing facilities</a:t>
                </a:r>
                <a:endParaRPr sz="1600" b="0" i="0" u="none" strike="noStrike" cap="none" dirty="0">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Webinars, tutorials, events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dirty="0" err="1">
                    <a:solidFill>
                      <a:schemeClr val="dk1"/>
                    </a:solidFill>
                    <a:latin typeface="Arial"/>
                    <a:ea typeface="Arial"/>
                    <a:cs typeface="Arial"/>
                    <a:sym typeface="Arial"/>
                  </a:rPr>
                  <a:t>WhatIs</a:t>
                </a:r>
                <a:r>
                  <a:rPr lang="en-US" sz="1600" b="0" i="0" u="none" strike="noStrike" cap="none" dirty="0">
                    <a:solidFill>
                      <a:schemeClr val="dk1"/>
                    </a:solidFill>
                    <a:latin typeface="Arial"/>
                    <a:ea typeface="Arial"/>
                    <a:cs typeface="Arial"/>
                    <a:sym typeface="Arial"/>
                  </a:rPr>
                  <a:t> and </a:t>
                </a:r>
                <a:r>
                  <a:rPr lang="en-US" sz="1600" b="0" i="1" u="none" strike="noStrike" cap="none" dirty="0" err="1">
                    <a:solidFill>
                      <a:schemeClr val="dk1"/>
                    </a:solidFill>
                    <a:latin typeface="Arial"/>
                    <a:ea typeface="Arial"/>
                    <a:cs typeface="Arial"/>
                    <a:sym typeface="Arial"/>
                  </a:rPr>
                  <a:t>HowTo</a:t>
                </a:r>
                <a:r>
                  <a:rPr lang="en-US" sz="1600" b="0" i="1"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docs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Better Scientific Software site (</a:t>
                </a:r>
                <a:r>
                  <a:rPr lang="en-US" sz="1600" b="0" i="0" u="sng" strike="noStrike" cap="none" dirty="0">
                    <a:solidFill>
                      <a:srgbClr val="A03123"/>
                    </a:solidFill>
                    <a:latin typeface="Arial"/>
                    <a:ea typeface="Arial"/>
                    <a:cs typeface="Arial"/>
                    <a:sym typeface="Arial"/>
                    <a:hlinkClick r:id="rId2"/>
                  </a:rPr>
                  <a:t>https://bssw.io</a:t>
                </a:r>
                <a:r>
                  <a:rPr lang="en-US" sz="1600" b="0" i="0" u="none" strike="noStrike" cap="none" dirty="0">
                    <a:solidFill>
                      <a:schemeClr val="dk1"/>
                    </a:solidFill>
                    <a:latin typeface="Arial"/>
                    <a:ea typeface="Arial"/>
                    <a:cs typeface="Arial"/>
                    <a:sym typeface="Arial"/>
                  </a:rPr>
                  <a:t>)</a:t>
                </a:r>
                <a:endParaRPr dirty="0"/>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2-3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spcBef>
                <a:spcPts val="200"/>
              </a:spcBef>
            </a:pPr>
            <a:r>
              <a:rPr lang="en-US" sz="2000" dirty="0"/>
              <a:t>Better CSE software &gt; better CSE research &gt; broader CSE impact</a:t>
            </a:r>
          </a:p>
          <a:p>
            <a:r>
              <a:rPr lang="en-US" sz="2400" b="1" dirty="0"/>
              <a:t>Who: </a:t>
            </a:r>
            <a:r>
              <a:rPr lang="en-US" sz="2400" dirty="0"/>
              <a:t>Practices relevant for projects of all sizes</a:t>
            </a:r>
          </a:p>
          <a:p>
            <a:pPr lvl="1">
              <a:spcBef>
                <a:spcPts val="200"/>
              </a:spcBef>
            </a:pPr>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spcBef>
                <a:spcPts val="200"/>
              </a:spcBef>
            </a:pPr>
            <a:r>
              <a:rPr lang="en-US" sz="2000" b="1" dirty="0"/>
              <a:t>Useful</a:t>
            </a:r>
            <a:r>
              <a:rPr lang="en-US" sz="2000" dirty="0"/>
              <a:t> information, examples, exercises, pointers to other resources</a:t>
            </a:r>
          </a:p>
          <a:p>
            <a:pPr lvl="1">
              <a:spcBef>
                <a:spcPts val="400"/>
              </a:spcBef>
            </a:pPr>
            <a:r>
              <a:rPr lang="en-US" sz="2000" b="1" dirty="0"/>
              <a:t>Not to prescribe any particular practices </a:t>
            </a:r>
            <a:r>
              <a:rPr lang="en-US" sz="2000" dirty="0"/>
              <a:t>as “must use”</a:t>
            </a:r>
          </a:p>
          <a:p>
            <a:pPr lvl="2">
              <a:spcBef>
                <a:spcPts val="0"/>
              </a:spcBef>
            </a:pPr>
            <a:r>
              <a:rPr lang="en-US" sz="1800" dirty="0"/>
              <a:t>Be informative about practices that have worked for some projects </a:t>
            </a:r>
          </a:p>
          <a:p>
            <a:pPr lvl="1">
              <a:spcBef>
                <a:spcPts val="400"/>
              </a:spcBef>
            </a:pPr>
            <a:r>
              <a:rPr lang="en-US" sz="2000" dirty="0"/>
              <a:t>Recommend a series of small, </a:t>
            </a:r>
            <a:r>
              <a:rPr lang="en-US" sz="2000" b="1" dirty="0"/>
              <a:t>incremental improvements</a:t>
            </a:r>
          </a:p>
          <a:p>
            <a:pPr lvl="2">
              <a:spcBef>
                <a:spcPts val="0"/>
              </a:spcBef>
            </a:pPr>
            <a:r>
              <a:rPr lang="en-US" dirty="0"/>
              <a:t>Emphasize adoption of practices that help productivity rather than put unsustainable burden </a:t>
            </a:r>
            <a:endParaRPr lang="en-US" b="1" dirty="0"/>
          </a:p>
          <a:p>
            <a:pPr lvl="1">
              <a:spcBef>
                <a:spcPts val="400"/>
              </a:spcBef>
            </a:pPr>
            <a:r>
              <a:rPr lang="en-US" sz="2000" b="1" dirty="0"/>
              <a:t>Customize as needed </a:t>
            </a:r>
            <a:r>
              <a:rPr lang="en-US" sz="2000" dirty="0"/>
              <a:t>for each project</a:t>
            </a:r>
          </a:p>
          <a:p>
            <a:r>
              <a:rPr lang="en-US" dirty="0"/>
              <a:t>Remember: your code will live longer than you expect.  </a:t>
            </a:r>
            <a:r>
              <a:rPr lang="en-US" i="1" dirty="0"/>
              <a:t>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1" y="1012149"/>
            <a:ext cx="6211614" cy="4047778"/>
          </a:xfrm>
        </p:spPr>
        <p:txBody>
          <a:bodyPr/>
          <a:lstStyle/>
          <a:p>
            <a:pPr marL="0" indent="0">
              <a:buNone/>
            </a:pPr>
            <a:r>
              <a:rPr lang="en-US" dirty="0"/>
              <a:t>We have created a simple example to give you some (optional) hands-on experience with some of the concepts in this tutorial</a:t>
            </a:r>
          </a:p>
          <a:p>
            <a:pPr>
              <a:spcBef>
                <a:spcPts val="800"/>
              </a:spcBef>
            </a:pPr>
            <a:r>
              <a:rPr lang="en-US" sz="2000" dirty="0"/>
              <a:t>You don’t need to understand the math/physics to do the exercises, or find them useful</a:t>
            </a:r>
          </a:p>
          <a:p>
            <a:pPr marL="0" indent="0">
              <a:spcBef>
                <a:spcPts val="3600"/>
              </a:spcBef>
              <a:buNone/>
            </a:pPr>
            <a:r>
              <a:rPr lang="en-US" dirty="0"/>
              <a:t>Because of the limited time for this tutorial, the exercises will be </a:t>
            </a:r>
            <a:r>
              <a:rPr lang="en-US" i="1" dirty="0"/>
              <a:t>“homework”,</a:t>
            </a:r>
            <a:r>
              <a:rPr lang="en-US" dirty="0"/>
              <a:t> but we’ll be happy to give you feedback on your work</a:t>
            </a:r>
          </a:p>
          <a:p>
            <a:pPr>
              <a:spcBef>
                <a:spcPts val="800"/>
              </a:spcBef>
            </a:pPr>
            <a:r>
              <a:rPr lang="en-US" sz="2000" dirty="0"/>
              <a:t>We will demonstrate a few things during breaks in today’s tutorial (participation optional)</a:t>
            </a:r>
          </a:p>
          <a:p>
            <a:pPr marL="0" indent="0">
              <a:spcBef>
                <a:spcPts val="3600"/>
              </a:spcBef>
              <a:buNone/>
            </a:pPr>
            <a:r>
              <a:rPr lang="en-US" dirty="0"/>
              <a:t>Instructions on the tutorial web site: </a:t>
            </a:r>
            <a:r>
              <a:rPr lang="en-US" b="1" dirty="0">
                <a:hlinkClick r:id="rId2"/>
              </a:rPr>
              <a:t>https://betterscientificsoftware.github.io/bssw-tutorial-sc20/</a:t>
            </a:r>
            <a:endParaRPr lang="en-US" dirty="0"/>
          </a:p>
        </p:txBody>
      </p:sp>
      <p:pic>
        <p:nvPicPr>
          <p:cNvPr id="4" name="Picture 3">
            <a:extLst>
              <a:ext uri="{FF2B5EF4-FFF2-40B4-BE49-F238E27FC236}">
                <a16:creationId xmlns:a16="http://schemas.microsoft.com/office/drawing/2014/main" id="{B9D05DF5-DD70-4892-B1EC-CCD1C9DC6DD4}"/>
              </a:ext>
            </a:extLst>
          </p:cNvPr>
          <p:cNvPicPr>
            <a:picLocks noChangeAspect="1"/>
          </p:cNvPicPr>
          <p:nvPr/>
        </p:nvPicPr>
        <p:blipFill rotWithShape="1">
          <a:blip r:embed="rId3"/>
          <a:srcRect l="8639" t="17307" r="21360" b="13562"/>
          <a:stretch/>
        </p:blipFill>
        <p:spPr>
          <a:xfrm>
            <a:off x="6728716" y="1146154"/>
            <a:ext cx="5120640" cy="2863018"/>
          </a:xfrm>
          <a:prstGeom prst="rect">
            <a:avLst/>
          </a:prstGeom>
        </p:spPr>
      </p:pic>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2759</TotalTime>
  <Words>1320</Words>
  <Application>Microsoft Office PowerPoint</Application>
  <PresentationFormat>Custom</PresentationFormat>
  <Paragraphs>120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Calibri</vt:lpstr>
      <vt:lpstr>Presentations (Wide Screen)</vt:lpstr>
      <vt:lpstr>Welcome to…</vt:lpstr>
      <vt:lpstr>License, Citation and Acknowledgements</vt:lpstr>
      <vt:lpstr>About Us</vt:lpstr>
      <vt:lpstr>The IDEAS-ECP team works with the ECP community to improve developer productivity and software sustainability as key aspects of increasing overall scientific productivity</vt:lpstr>
      <vt:lpstr>Advancing Scientific Productivity through Better Scientific Software: Developer Productivity and Software Sustainability Report</vt:lpstr>
      <vt:lpstr>Building an Online Community</vt:lpstr>
      <vt:lpstr>Follow IDEAS and BSSw</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407</cp:revision>
  <cp:lastPrinted>2017-11-02T18:35:01Z</cp:lastPrinted>
  <dcterms:created xsi:type="dcterms:W3CDTF">2018-11-06T17:28:56Z</dcterms:created>
  <dcterms:modified xsi:type="dcterms:W3CDTF">2020-09-23T21:47:53Z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